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luma" charset="1" panose="00000000000000000000"/>
      <p:regular r:id="rId14"/>
    </p:embeddedFont>
    <p:embeddedFont>
      <p:font typeface="Hero Bold" charset="1" panose="00000500000000000000"/>
      <p:regular r:id="rId15"/>
    </p:embeddedFont>
    <p:embeddedFont>
      <p:font typeface="Hero" charset="1" panose="00000500000000000000"/>
      <p:regular r:id="rId16"/>
    </p:embeddedFont>
    <p:embeddedFont>
      <p:font typeface="Sniglet" charset="1" panose="04070505030100020000"/>
      <p:regular r:id="rId17"/>
    </p:embeddedFont>
    <p:embeddedFont>
      <p:font typeface="DM Sans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52.png" Type="http://schemas.openxmlformats.org/officeDocument/2006/relationships/image"/><Relationship Id="rId15" Target="../media/image53.svg" Type="http://schemas.openxmlformats.org/officeDocument/2006/relationships/image"/><Relationship Id="rId16" Target="../media/image3.png" Type="http://schemas.openxmlformats.org/officeDocument/2006/relationships/image"/><Relationship Id="rId17" Target="../media/image4.svg" Type="http://schemas.openxmlformats.org/officeDocument/2006/relationships/image"/><Relationship Id="rId18" Target="../media/image54.png" Type="http://schemas.openxmlformats.org/officeDocument/2006/relationships/image"/><Relationship Id="rId19" Target="../media/image5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40799" y="6446226"/>
            <a:ext cx="20969599" cy="4773308"/>
          </a:xfrm>
          <a:custGeom>
            <a:avLst/>
            <a:gdLst/>
            <a:ahLst/>
            <a:cxnLst/>
            <a:rect r="r" b="b" t="t" l="l"/>
            <a:pathLst>
              <a:path h="4773308" w="20969599">
                <a:moveTo>
                  <a:pt x="0" y="0"/>
                </a:moveTo>
                <a:lnTo>
                  <a:pt x="20969598" y="0"/>
                </a:lnTo>
                <a:lnTo>
                  <a:pt x="20969598" y="4773308"/>
                </a:lnTo>
                <a:lnTo>
                  <a:pt x="0" y="4773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659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17756" y="-523443"/>
            <a:ext cx="6775226" cy="1552143"/>
          </a:xfrm>
          <a:custGeom>
            <a:avLst/>
            <a:gdLst/>
            <a:ahLst/>
            <a:cxnLst/>
            <a:rect r="r" b="b" t="t" l="l"/>
            <a:pathLst>
              <a:path h="1552143" w="6775226">
                <a:moveTo>
                  <a:pt x="0" y="0"/>
                </a:moveTo>
                <a:lnTo>
                  <a:pt x="6775226" y="0"/>
                </a:lnTo>
                <a:lnTo>
                  <a:pt x="6775226" y="1552143"/>
                </a:lnTo>
                <a:lnTo>
                  <a:pt x="0" y="15521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53574" y="-776071"/>
            <a:ext cx="6775226" cy="1552143"/>
          </a:xfrm>
          <a:custGeom>
            <a:avLst/>
            <a:gdLst/>
            <a:ahLst/>
            <a:cxnLst/>
            <a:rect r="r" b="b" t="t" l="l"/>
            <a:pathLst>
              <a:path h="1552143" w="6775226">
                <a:moveTo>
                  <a:pt x="0" y="0"/>
                </a:moveTo>
                <a:lnTo>
                  <a:pt x="6775225" y="0"/>
                </a:lnTo>
                <a:lnTo>
                  <a:pt x="6775225" y="1552142"/>
                </a:lnTo>
                <a:lnTo>
                  <a:pt x="0" y="1552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8752">
            <a:off x="-671913" y="4330316"/>
            <a:ext cx="2639226" cy="3360126"/>
          </a:xfrm>
          <a:custGeom>
            <a:avLst/>
            <a:gdLst/>
            <a:ahLst/>
            <a:cxnLst/>
            <a:rect r="r" b="b" t="t" l="l"/>
            <a:pathLst>
              <a:path h="3360126" w="2639226">
                <a:moveTo>
                  <a:pt x="0" y="0"/>
                </a:moveTo>
                <a:lnTo>
                  <a:pt x="2639226" y="0"/>
                </a:lnTo>
                <a:lnTo>
                  <a:pt x="2639226" y="3360126"/>
                </a:lnTo>
                <a:lnTo>
                  <a:pt x="0" y="3360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50220">
            <a:off x="-1221617" y="5728125"/>
            <a:ext cx="4367285" cy="4962823"/>
          </a:xfrm>
          <a:custGeom>
            <a:avLst/>
            <a:gdLst/>
            <a:ahLst/>
            <a:cxnLst/>
            <a:rect r="r" b="b" t="t" l="l"/>
            <a:pathLst>
              <a:path h="4962823" w="4367285">
                <a:moveTo>
                  <a:pt x="0" y="0"/>
                </a:moveTo>
                <a:lnTo>
                  <a:pt x="4367284" y="0"/>
                </a:lnTo>
                <a:lnTo>
                  <a:pt x="4367284" y="4962824"/>
                </a:lnTo>
                <a:lnTo>
                  <a:pt x="0" y="49628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72092">
            <a:off x="14862371" y="4359393"/>
            <a:ext cx="4307880" cy="4135565"/>
          </a:xfrm>
          <a:custGeom>
            <a:avLst/>
            <a:gdLst/>
            <a:ahLst/>
            <a:cxnLst/>
            <a:rect r="r" b="b" t="t" l="l"/>
            <a:pathLst>
              <a:path h="4135565" w="4307880">
                <a:moveTo>
                  <a:pt x="0" y="0"/>
                </a:moveTo>
                <a:lnTo>
                  <a:pt x="4307880" y="0"/>
                </a:lnTo>
                <a:lnTo>
                  <a:pt x="4307880" y="4135565"/>
                </a:lnTo>
                <a:lnTo>
                  <a:pt x="0" y="41355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241187" y="7445899"/>
            <a:ext cx="2202736" cy="3154961"/>
          </a:xfrm>
          <a:custGeom>
            <a:avLst/>
            <a:gdLst/>
            <a:ahLst/>
            <a:cxnLst/>
            <a:rect r="r" b="b" t="t" l="l"/>
            <a:pathLst>
              <a:path h="3154961" w="2202736">
                <a:moveTo>
                  <a:pt x="0" y="0"/>
                </a:moveTo>
                <a:lnTo>
                  <a:pt x="2202736" y="0"/>
                </a:lnTo>
                <a:lnTo>
                  <a:pt x="2202736" y="3154961"/>
                </a:lnTo>
                <a:lnTo>
                  <a:pt x="0" y="31549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93562" y="7598299"/>
            <a:ext cx="2248079" cy="3937718"/>
          </a:xfrm>
          <a:custGeom>
            <a:avLst/>
            <a:gdLst/>
            <a:ahLst/>
            <a:cxnLst/>
            <a:rect r="r" b="b" t="t" l="l"/>
            <a:pathLst>
              <a:path h="3937718" w="2248079">
                <a:moveTo>
                  <a:pt x="0" y="0"/>
                </a:moveTo>
                <a:lnTo>
                  <a:pt x="2248078" y="0"/>
                </a:lnTo>
                <a:lnTo>
                  <a:pt x="2248078" y="3937718"/>
                </a:lnTo>
                <a:lnTo>
                  <a:pt x="0" y="39377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57460" y="2111949"/>
            <a:ext cx="9373080" cy="3370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118"/>
              </a:lnSpc>
              <a:spcBef>
                <a:spcPct val="0"/>
              </a:spcBef>
            </a:pPr>
            <a:r>
              <a:rPr lang="en-US" sz="11925">
                <a:solidFill>
                  <a:srgbClr val="256482"/>
                </a:solidFill>
                <a:latin typeface="Pluma"/>
                <a:ea typeface="Pluma"/>
                <a:cs typeface="Pluma"/>
                <a:sym typeface="Pluma"/>
              </a:rPr>
              <a:t>AULA 3: ÁGUA EM PERIGO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10616" y="7994679"/>
            <a:ext cx="8066768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EEF2E8"/>
                </a:solidFill>
                <a:latin typeface="Hero Bold"/>
                <a:ea typeface="Hero Bold"/>
                <a:cs typeface="Hero Bold"/>
                <a:sym typeface="Hero Bold"/>
              </a:rPr>
              <a:t>SD 2 - ÁGUA MOLE EM CABEÇA DURA, TANTO BATE ATÉ QUE MUDA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40799" y="8789376"/>
            <a:ext cx="20969599" cy="4773308"/>
          </a:xfrm>
          <a:custGeom>
            <a:avLst/>
            <a:gdLst/>
            <a:ahLst/>
            <a:cxnLst/>
            <a:rect r="r" b="b" t="t" l="l"/>
            <a:pathLst>
              <a:path h="4773308" w="20969599">
                <a:moveTo>
                  <a:pt x="0" y="0"/>
                </a:moveTo>
                <a:lnTo>
                  <a:pt x="20969598" y="0"/>
                </a:lnTo>
                <a:lnTo>
                  <a:pt x="20969598" y="4773308"/>
                </a:lnTo>
                <a:lnTo>
                  <a:pt x="0" y="4773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6598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9295022" y="3170737"/>
            <a:ext cx="6474043" cy="5296944"/>
          </a:xfrm>
          <a:custGeom>
            <a:avLst/>
            <a:gdLst/>
            <a:ahLst/>
            <a:cxnLst/>
            <a:rect r="r" b="b" t="t" l="l"/>
            <a:pathLst>
              <a:path h="5296944" w="6474043">
                <a:moveTo>
                  <a:pt x="6474043" y="5296944"/>
                </a:moveTo>
                <a:lnTo>
                  <a:pt x="0" y="5296944"/>
                </a:lnTo>
                <a:lnTo>
                  <a:pt x="0" y="0"/>
                </a:lnTo>
                <a:lnTo>
                  <a:pt x="6474043" y="0"/>
                </a:lnTo>
                <a:lnTo>
                  <a:pt x="6474043" y="529694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177701">
            <a:off x="15668866" y="7025961"/>
            <a:ext cx="3635096" cy="3751037"/>
          </a:xfrm>
          <a:custGeom>
            <a:avLst/>
            <a:gdLst/>
            <a:ahLst/>
            <a:cxnLst/>
            <a:rect r="r" b="b" t="t" l="l"/>
            <a:pathLst>
              <a:path h="3751037" w="3635096">
                <a:moveTo>
                  <a:pt x="0" y="0"/>
                </a:moveTo>
                <a:lnTo>
                  <a:pt x="3635097" y="0"/>
                </a:lnTo>
                <a:lnTo>
                  <a:pt x="3635097" y="3751037"/>
                </a:lnTo>
                <a:lnTo>
                  <a:pt x="0" y="3751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84631">
            <a:off x="-1290915" y="5667477"/>
            <a:ext cx="2995181" cy="5246337"/>
          </a:xfrm>
          <a:custGeom>
            <a:avLst/>
            <a:gdLst/>
            <a:ahLst/>
            <a:cxnLst/>
            <a:rect r="r" b="b" t="t" l="l"/>
            <a:pathLst>
              <a:path h="5246337" w="2995181">
                <a:moveTo>
                  <a:pt x="0" y="0"/>
                </a:moveTo>
                <a:lnTo>
                  <a:pt x="2995181" y="0"/>
                </a:lnTo>
                <a:lnTo>
                  <a:pt x="2995181" y="5246337"/>
                </a:lnTo>
                <a:lnTo>
                  <a:pt x="0" y="52463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18935" y="3170737"/>
            <a:ext cx="6474043" cy="5296944"/>
          </a:xfrm>
          <a:custGeom>
            <a:avLst/>
            <a:gdLst/>
            <a:ahLst/>
            <a:cxnLst/>
            <a:rect r="r" b="b" t="t" l="l"/>
            <a:pathLst>
              <a:path h="5296944" w="6474043">
                <a:moveTo>
                  <a:pt x="0" y="0"/>
                </a:moveTo>
                <a:lnTo>
                  <a:pt x="6474043" y="0"/>
                </a:lnTo>
                <a:lnTo>
                  <a:pt x="6474043" y="5296944"/>
                </a:lnTo>
                <a:lnTo>
                  <a:pt x="0" y="5296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08836">
            <a:off x="14954733" y="2567991"/>
            <a:ext cx="1628663" cy="2880272"/>
          </a:xfrm>
          <a:custGeom>
            <a:avLst/>
            <a:gdLst/>
            <a:ahLst/>
            <a:cxnLst/>
            <a:rect r="r" b="b" t="t" l="l"/>
            <a:pathLst>
              <a:path h="2880272" w="1628663">
                <a:moveTo>
                  <a:pt x="0" y="0"/>
                </a:moveTo>
                <a:lnTo>
                  <a:pt x="1628664" y="0"/>
                </a:lnTo>
                <a:lnTo>
                  <a:pt x="1628664" y="2880273"/>
                </a:lnTo>
                <a:lnTo>
                  <a:pt x="0" y="28802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36146">
            <a:off x="925803" y="1171743"/>
            <a:ext cx="1980546" cy="1775289"/>
          </a:xfrm>
          <a:custGeom>
            <a:avLst/>
            <a:gdLst/>
            <a:ahLst/>
            <a:cxnLst/>
            <a:rect r="r" b="b" t="t" l="l"/>
            <a:pathLst>
              <a:path h="1775289" w="1980546">
                <a:moveTo>
                  <a:pt x="0" y="0"/>
                </a:moveTo>
                <a:lnTo>
                  <a:pt x="1980546" y="0"/>
                </a:lnTo>
                <a:lnTo>
                  <a:pt x="1980546" y="1775289"/>
                </a:lnTo>
                <a:lnTo>
                  <a:pt x="0" y="17752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076928" y="3778854"/>
            <a:ext cx="5358057" cy="2040355"/>
            <a:chOff x="0" y="0"/>
            <a:chExt cx="7144076" cy="272047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38100"/>
              <a:ext cx="7144076" cy="1181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256482"/>
                  </a:solidFill>
                  <a:latin typeface="Pluma"/>
                  <a:ea typeface="Pluma"/>
                  <a:cs typeface="Pluma"/>
                  <a:sym typeface="Pluma"/>
                </a:rPr>
                <a:t>ácidos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446028"/>
              <a:ext cx="7144076" cy="12744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-26">
                  <a:solidFill>
                    <a:srgbClr val="0F3040"/>
                  </a:solidFill>
                  <a:latin typeface="Hero"/>
                  <a:ea typeface="Hero"/>
                  <a:cs typeface="Hero"/>
                  <a:sym typeface="Hero"/>
                </a:rPr>
                <a:t>Substânci</a:t>
              </a:r>
              <a:r>
                <a:rPr lang="en-US" sz="2600" spc="-26" u="none">
                  <a:solidFill>
                    <a:srgbClr val="0F3040"/>
                  </a:solidFill>
                  <a:latin typeface="Hero"/>
                  <a:ea typeface="Hero"/>
                  <a:cs typeface="Hero"/>
                  <a:sym typeface="Hero"/>
                </a:rPr>
                <a:t>as ácidas são aquelas que liberam H</a:t>
              </a:r>
              <a:r>
                <a:rPr lang="en-US" sz="2600" spc="-26" u="none">
                  <a:solidFill>
                    <a:srgbClr val="0F3040"/>
                  </a:solidFill>
                  <a:latin typeface="Hero"/>
                  <a:ea typeface="Hero"/>
                  <a:cs typeface="Hero"/>
                  <a:sym typeface="Hero"/>
                </a:rPr>
                <a:t>+</a:t>
              </a:r>
              <a:r>
                <a:rPr lang="en-US" sz="2600" spc="-26" u="none">
                  <a:solidFill>
                    <a:srgbClr val="0F3040"/>
                  </a:solidFill>
                  <a:latin typeface="Hero"/>
                  <a:ea typeface="Hero"/>
                  <a:cs typeface="Hero"/>
                  <a:sym typeface="Hero"/>
                </a:rPr>
                <a:t> em meio aquoso.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143538" y="1143000"/>
            <a:ext cx="12000923" cy="992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90"/>
              </a:lnSpc>
              <a:spcBef>
                <a:spcPct val="0"/>
              </a:spcBef>
            </a:pPr>
            <a:r>
              <a:rPr lang="en-US" sz="6900">
                <a:solidFill>
                  <a:srgbClr val="256482"/>
                </a:solidFill>
                <a:latin typeface="Sniglet"/>
                <a:ea typeface="Sniglet"/>
                <a:cs typeface="Sniglet"/>
                <a:sym typeface="Sniglet"/>
              </a:rPr>
              <a:t>VOCÊ SABIA?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85365" y="2345872"/>
            <a:ext cx="4615226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900"/>
              </a:lnSpc>
            </a:pPr>
            <a:r>
              <a:rPr lang="en-US" sz="2600" spc="-26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De acordo com Arrhenius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74338" y="6030185"/>
            <a:ext cx="5763238" cy="2005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9"/>
              </a:lnSpc>
            </a:pPr>
            <a:r>
              <a:rPr lang="en-US" sz="2999" spc="-2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HCl - ácido clorídrico </a:t>
            </a:r>
          </a:p>
          <a:p>
            <a:pPr algn="ctr">
              <a:lnSpc>
                <a:spcPts val="5429"/>
              </a:lnSpc>
            </a:pPr>
            <a:r>
              <a:rPr lang="en-US" sz="2999" spc="-2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HCl</a:t>
            </a:r>
            <a:r>
              <a:rPr lang="en-US" sz="2999" spc="-2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(aq)</a:t>
            </a:r>
            <a:r>
              <a:rPr lang="en-US" sz="2999" spc="-2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→ H</a:t>
            </a:r>
            <a:r>
              <a:rPr lang="en-US" sz="2999" spc="-2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+</a:t>
            </a:r>
            <a:r>
              <a:rPr lang="en-US" sz="2999" spc="-2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(aq)</a:t>
            </a:r>
            <a:r>
              <a:rPr lang="en-US" sz="2999" spc="-2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+ Cl </a:t>
            </a:r>
            <a:r>
              <a:rPr lang="en-US" sz="2999" spc="-2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–</a:t>
            </a:r>
            <a:r>
              <a:rPr lang="en-US" sz="2999" spc="-2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(aq)</a:t>
            </a:r>
          </a:p>
          <a:p>
            <a:pPr algn="ctr">
              <a:lnSpc>
                <a:spcPts val="5429"/>
              </a:lnSpc>
            </a:pPr>
            <a:r>
              <a:rPr lang="en-US" sz="2999" spc="-2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pH &lt; 7,0.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853015" y="3334903"/>
            <a:ext cx="5358057" cy="2535655"/>
            <a:chOff x="0" y="0"/>
            <a:chExt cx="7144076" cy="338087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38100"/>
              <a:ext cx="7144076" cy="1181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256482"/>
                  </a:solidFill>
                  <a:latin typeface="Pluma"/>
                  <a:ea typeface="Pluma"/>
                  <a:cs typeface="Pluma"/>
                  <a:sym typeface="Pluma"/>
                </a:rPr>
                <a:t>BASES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446028"/>
              <a:ext cx="7144076" cy="1934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-26">
                  <a:solidFill>
                    <a:srgbClr val="0F3040"/>
                  </a:solidFill>
                  <a:latin typeface="Hero"/>
                  <a:ea typeface="Hero"/>
                  <a:cs typeface="Hero"/>
                  <a:sym typeface="Hero"/>
                </a:rPr>
                <a:t>Substânci</a:t>
              </a:r>
              <a:r>
                <a:rPr lang="en-US" sz="2600" spc="-26" u="none">
                  <a:solidFill>
                    <a:srgbClr val="0F3040"/>
                  </a:solidFill>
                  <a:latin typeface="Hero"/>
                  <a:ea typeface="Hero"/>
                  <a:cs typeface="Hero"/>
                  <a:sym typeface="Hero"/>
                </a:rPr>
                <a:t>as alcalinas são aquelas que liberam OH</a:t>
              </a:r>
              <a:r>
                <a:rPr lang="en-US" sz="2600" spc="-26" u="none">
                  <a:solidFill>
                    <a:srgbClr val="0F3040"/>
                  </a:solidFill>
                  <a:latin typeface="Hero"/>
                  <a:ea typeface="Hero"/>
                  <a:cs typeface="Hero"/>
                  <a:sym typeface="Hero"/>
                </a:rPr>
                <a:t>-</a:t>
              </a:r>
              <a:r>
                <a:rPr lang="en-US" sz="2600" spc="-26" u="none">
                  <a:solidFill>
                    <a:srgbClr val="0F3040"/>
                  </a:solidFill>
                  <a:latin typeface="Hero"/>
                  <a:ea typeface="Hero"/>
                  <a:cs typeface="Hero"/>
                  <a:sym typeface="Hero"/>
                </a:rPr>
                <a:t> em meio aquoso.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348918" y="6030185"/>
            <a:ext cx="6366251" cy="2005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9"/>
              </a:lnSpc>
            </a:pPr>
            <a:r>
              <a:rPr lang="en-US" sz="2999" spc="-2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NaOH - hidróxido de sódio </a:t>
            </a:r>
          </a:p>
          <a:p>
            <a:pPr algn="ctr">
              <a:lnSpc>
                <a:spcPts val="5429"/>
              </a:lnSpc>
            </a:pPr>
            <a:r>
              <a:rPr lang="en-US" sz="2999" spc="-2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NaOH</a:t>
            </a:r>
            <a:r>
              <a:rPr lang="en-US" sz="2999" spc="-2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(aq)</a:t>
            </a:r>
            <a:r>
              <a:rPr lang="en-US" sz="2999" spc="-2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→ Na</a:t>
            </a:r>
            <a:r>
              <a:rPr lang="en-US" sz="2999" spc="-2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+</a:t>
            </a:r>
            <a:r>
              <a:rPr lang="en-US" sz="2999" spc="-2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(aq)</a:t>
            </a:r>
            <a:r>
              <a:rPr lang="en-US" sz="2999" spc="-2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+ OH </a:t>
            </a:r>
            <a:r>
              <a:rPr lang="en-US" sz="2999" spc="-2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–</a:t>
            </a:r>
            <a:r>
              <a:rPr lang="en-US" sz="2999" spc="-2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(aq)</a:t>
            </a:r>
          </a:p>
          <a:p>
            <a:pPr algn="ctr">
              <a:lnSpc>
                <a:spcPts val="5429"/>
              </a:lnSpc>
            </a:pPr>
            <a:r>
              <a:rPr lang="en-US" sz="2999" spc="-2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pH &gt; 7,0.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90239">
            <a:off x="-570411" y="-1164885"/>
            <a:ext cx="20199211" cy="4597945"/>
          </a:xfrm>
          <a:custGeom>
            <a:avLst/>
            <a:gdLst/>
            <a:ahLst/>
            <a:cxnLst/>
            <a:rect r="r" b="b" t="t" l="l"/>
            <a:pathLst>
              <a:path h="4597945" w="20199211">
                <a:moveTo>
                  <a:pt x="0" y="4597945"/>
                </a:moveTo>
                <a:lnTo>
                  <a:pt x="20199210" y="4597945"/>
                </a:lnTo>
                <a:lnTo>
                  <a:pt x="20199210" y="0"/>
                </a:lnTo>
                <a:lnTo>
                  <a:pt x="0" y="0"/>
                </a:lnTo>
                <a:lnTo>
                  <a:pt x="0" y="45979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659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19686">
            <a:off x="16709777" y="4162796"/>
            <a:ext cx="1486377" cy="1332334"/>
          </a:xfrm>
          <a:custGeom>
            <a:avLst/>
            <a:gdLst/>
            <a:ahLst/>
            <a:cxnLst/>
            <a:rect r="r" b="b" t="t" l="l"/>
            <a:pathLst>
              <a:path h="1332334" w="1486377">
                <a:moveTo>
                  <a:pt x="0" y="0"/>
                </a:moveTo>
                <a:lnTo>
                  <a:pt x="1486377" y="0"/>
                </a:lnTo>
                <a:lnTo>
                  <a:pt x="1486377" y="1332335"/>
                </a:lnTo>
                <a:lnTo>
                  <a:pt x="0" y="1332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6739">
            <a:off x="-1312229" y="9522421"/>
            <a:ext cx="20969599" cy="2507274"/>
          </a:xfrm>
          <a:custGeom>
            <a:avLst/>
            <a:gdLst/>
            <a:ahLst/>
            <a:cxnLst/>
            <a:rect r="r" b="b" t="t" l="l"/>
            <a:pathLst>
              <a:path h="2507274" w="20969599">
                <a:moveTo>
                  <a:pt x="0" y="0"/>
                </a:moveTo>
                <a:lnTo>
                  <a:pt x="20969599" y="0"/>
                </a:lnTo>
                <a:lnTo>
                  <a:pt x="20969599" y="2507275"/>
                </a:lnTo>
                <a:lnTo>
                  <a:pt x="0" y="25072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406372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426383">
            <a:off x="16320605" y="5764574"/>
            <a:ext cx="2995181" cy="5246337"/>
          </a:xfrm>
          <a:custGeom>
            <a:avLst/>
            <a:gdLst/>
            <a:ahLst/>
            <a:cxnLst/>
            <a:rect r="r" b="b" t="t" l="l"/>
            <a:pathLst>
              <a:path h="5246337" w="2995181">
                <a:moveTo>
                  <a:pt x="2995181" y="0"/>
                </a:moveTo>
                <a:lnTo>
                  <a:pt x="0" y="0"/>
                </a:lnTo>
                <a:lnTo>
                  <a:pt x="0" y="5246336"/>
                </a:lnTo>
                <a:lnTo>
                  <a:pt x="2995181" y="5246336"/>
                </a:lnTo>
                <a:lnTo>
                  <a:pt x="299518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2716" y="215197"/>
            <a:ext cx="7951878" cy="9551805"/>
          </a:xfrm>
          <a:custGeom>
            <a:avLst/>
            <a:gdLst/>
            <a:ahLst/>
            <a:cxnLst/>
            <a:rect r="r" b="b" t="t" l="l"/>
            <a:pathLst>
              <a:path h="9551805" w="7951878">
                <a:moveTo>
                  <a:pt x="0" y="0"/>
                </a:moveTo>
                <a:lnTo>
                  <a:pt x="7951877" y="0"/>
                </a:lnTo>
                <a:lnTo>
                  <a:pt x="7951877" y="9551806"/>
                </a:lnTo>
                <a:lnTo>
                  <a:pt x="0" y="95518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529194" y="1393828"/>
            <a:ext cx="670264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256482"/>
                </a:solidFill>
                <a:latin typeface="Sniglet"/>
                <a:ea typeface="Sniglet"/>
                <a:cs typeface="Sniglet"/>
                <a:sym typeface="Sniglet"/>
              </a:rPr>
              <a:t>ESCALA DE pH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29194" y="2814637"/>
            <a:ext cx="6702643" cy="502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2999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O</a:t>
            </a:r>
            <a:r>
              <a:rPr lang="en-US" sz="29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 potencial hidrogeniônico (pH) é uma medida que indica a acidez ou alcalinidade de uma solução aquosa. </a:t>
            </a:r>
          </a:p>
          <a:p>
            <a:pPr algn="l">
              <a:lnSpc>
                <a:spcPts val="4499"/>
              </a:lnSpc>
              <a:spcBef>
                <a:spcPct val="0"/>
              </a:spcBef>
            </a:pPr>
          </a:p>
          <a:p>
            <a:pPr algn="l" marL="0" indent="0" lvl="1">
              <a:lnSpc>
                <a:spcPts val="4499"/>
              </a:lnSpc>
              <a:spcBef>
                <a:spcPct val="0"/>
              </a:spcBef>
            </a:pPr>
            <a:r>
              <a:rPr lang="en-US" sz="29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É uma escala que quantifica a concentração de íons hidrogênio [H⁺] em uma solução, refletindo seu caráter ácido ou básico.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7881">
            <a:off x="15221672" y="6885619"/>
            <a:ext cx="2377075" cy="2281992"/>
          </a:xfrm>
          <a:custGeom>
            <a:avLst/>
            <a:gdLst/>
            <a:ahLst/>
            <a:cxnLst/>
            <a:rect r="r" b="b" t="t" l="l"/>
            <a:pathLst>
              <a:path h="2281992" w="2377075">
                <a:moveTo>
                  <a:pt x="0" y="0"/>
                </a:moveTo>
                <a:lnTo>
                  <a:pt x="2377074" y="0"/>
                </a:lnTo>
                <a:lnTo>
                  <a:pt x="2377074" y="2281992"/>
                </a:lnTo>
                <a:lnTo>
                  <a:pt x="0" y="2281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9131">
            <a:off x="16178522" y="7880730"/>
            <a:ext cx="825560" cy="1446045"/>
          </a:xfrm>
          <a:custGeom>
            <a:avLst/>
            <a:gdLst/>
            <a:ahLst/>
            <a:cxnLst/>
            <a:rect r="r" b="b" t="t" l="l"/>
            <a:pathLst>
              <a:path h="1446045" w="825560">
                <a:moveTo>
                  <a:pt x="0" y="0"/>
                </a:moveTo>
                <a:lnTo>
                  <a:pt x="825560" y="0"/>
                </a:lnTo>
                <a:lnTo>
                  <a:pt x="825560" y="1446046"/>
                </a:lnTo>
                <a:lnTo>
                  <a:pt x="0" y="1446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62462">
            <a:off x="15488718" y="8071968"/>
            <a:ext cx="689284" cy="987256"/>
          </a:xfrm>
          <a:custGeom>
            <a:avLst/>
            <a:gdLst/>
            <a:ahLst/>
            <a:cxnLst/>
            <a:rect r="r" b="b" t="t" l="l"/>
            <a:pathLst>
              <a:path h="987256" w="689284">
                <a:moveTo>
                  <a:pt x="0" y="0"/>
                </a:moveTo>
                <a:lnTo>
                  <a:pt x="689284" y="0"/>
                </a:lnTo>
                <a:lnTo>
                  <a:pt x="689284" y="987256"/>
                </a:lnTo>
                <a:lnTo>
                  <a:pt x="0" y="987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40799" y="8789376"/>
            <a:ext cx="20969599" cy="4773308"/>
          </a:xfrm>
          <a:custGeom>
            <a:avLst/>
            <a:gdLst/>
            <a:ahLst/>
            <a:cxnLst/>
            <a:rect r="r" b="b" t="t" l="l"/>
            <a:pathLst>
              <a:path h="4773308" w="20969599">
                <a:moveTo>
                  <a:pt x="0" y="0"/>
                </a:moveTo>
                <a:lnTo>
                  <a:pt x="20969598" y="0"/>
                </a:lnTo>
                <a:lnTo>
                  <a:pt x="20969598" y="4773308"/>
                </a:lnTo>
                <a:lnTo>
                  <a:pt x="0" y="47733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-16598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86132"/>
            <a:ext cx="16230600" cy="1328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57"/>
              </a:lnSpc>
              <a:spcBef>
                <a:spcPct val="0"/>
              </a:spcBef>
            </a:pPr>
            <a:r>
              <a:rPr lang="en-US" sz="9324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Equilíbrio Iônico da Água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97519">
            <a:off x="6990884" y="2275268"/>
            <a:ext cx="4306232" cy="180079"/>
          </a:xfrm>
          <a:custGeom>
            <a:avLst/>
            <a:gdLst/>
            <a:ahLst/>
            <a:cxnLst/>
            <a:rect r="r" b="b" t="t" l="l"/>
            <a:pathLst>
              <a:path h="180079" w="4306232">
                <a:moveTo>
                  <a:pt x="0" y="0"/>
                </a:moveTo>
                <a:lnTo>
                  <a:pt x="4306232" y="0"/>
                </a:lnTo>
                <a:lnTo>
                  <a:pt x="4306232" y="180078"/>
                </a:lnTo>
                <a:lnTo>
                  <a:pt x="0" y="1800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081371">
            <a:off x="11356768" y="8712854"/>
            <a:ext cx="1157723" cy="1168344"/>
          </a:xfrm>
          <a:custGeom>
            <a:avLst/>
            <a:gdLst/>
            <a:ahLst/>
            <a:cxnLst/>
            <a:rect r="r" b="b" t="t" l="l"/>
            <a:pathLst>
              <a:path h="1168344" w="1157723">
                <a:moveTo>
                  <a:pt x="0" y="0"/>
                </a:moveTo>
                <a:lnTo>
                  <a:pt x="1157722" y="0"/>
                </a:lnTo>
                <a:lnTo>
                  <a:pt x="1157722" y="1168344"/>
                </a:lnTo>
                <a:lnTo>
                  <a:pt x="0" y="11683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73871" y="5379792"/>
            <a:ext cx="15740257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499"/>
              </a:lnSpc>
              <a:spcBef>
                <a:spcPct val="0"/>
              </a:spcBef>
            </a:pPr>
            <a:r>
              <a:rPr lang="en-US" sz="2999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A 25 ºC,</a:t>
            </a:r>
            <a:r>
              <a:rPr lang="en-US" sz="29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 as concentrações em mol/L de H</a:t>
            </a:r>
            <a:r>
              <a:rPr lang="en-US" sz="29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+</a:t>
            </a:r>
            <a:r>
              <a:rPr lang="en-US" sz="29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 e OH</a:t>
            </a:r>
            <a:r>
              <a:rPr lang="en-US" sz="29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–</a:t>
            </a:r>
            <a:r>
              <a:rPr lang="en-US" sz="29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 na água p</a:t>
            </a:r>
            <a:r>
              <a:rPr lang="en-US" sz="29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ura são iguais entre si e apresentam o valor 10</a:t>
            </a:r>
            <a:r>
              <a:rPr lang="en-US" sz="29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–7</a:t>
            </a:r>
            <a:r>
              <a:rPr lang="en-US" sz="29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 mol/L.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895238" y="6713292"/>
            <a:ext cx="10497523" cy="600076"/>
            <a:chOff x="0" y="0"/>
            <a:chExt cx="13996697" cy="80010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23825"/>
              <a:ext cx="6910732" cy="923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5999"/>
                </a:lnSpc>
                <a:spcBef>
                  <a:spcPct val="0"/>
                </a:spcBef>
              </a:pPr>
              <a:r>
                <a:rPr lang="en-US" sz="3999" u="none">
                  <a:solidFill>
                    <a:srgbClr val="0F3040"/>
                  </a:solidFill>
                  <a:latin typeface="Hero"/>
                  <a:ea typeface="Hero"/>
                  <a:cs typeface="Hero"/>
                  <a:sym typeface="Hero"/>
                </a:rPr>
                <a:t>[H</a:t>
              </a:r>
              <a:r>
                <a:rPr lang="en-US" sz="3999" u="none">
                  <a:solidFill>
                    <a:srgbClr val="0F3040"/>
                  </a:solidFill>
                  <a:latin typeface="Hero"/>
                  <a:ea typeface="Hero"/>
                  <a:cs typeface="Hero"/>
                  <a:sym typeface="Hero"/>
                </a:rPr>
                <a:t>+</a:t>
              </a:r>
              <a:r>
                <a:rPr lang="en-US" sz="3999" u="none">
                  <a:solidFill>
                    <a:srgbClr val="0F3040"/>
                  </a:solidFill>
                  <a:latin typeface="Hero"/>
                  <a:ea typeface="Hero"/>
                  <a:cs typeface="Hero"/>
                  <a:sym typeface="Hero"/>
                </a:rPr>
                <a:t>] = [OH</a:t>
              </a:r>
              <a:r>
                <a:rPr lang="en-US" sz="3999" u="none">
                  <a:solidFill>
                    <a:srgbClr val="0F3040"/>
                  </a:solidFill>
                  <a:latin typeface="Hero"/>
                  <a:ea typeface="Hero"/>
                  <a:cs typeface="Hero"/>
                  <a:sym typeface="Hero"/>
                </a:rPr>
                <a:t>–</a:t>
              </a:r>
              <a:r>
                <a:rPr lang="en-US" sz="3999" u="none">
                  <a:solidFill>
                    <a:srgbClr val="0F3040"/>
                  </a:solidFill>
                  <a:latin typeface="Hero"/>
                  <a:ea typeface="Hero"/>
                  <a:cs typeface="Hero"/>
                  <a:sym typeface="Hero"/>
                </a:rPr>
                <a:t>] =</a:t>
              </a:r>
              <a:r>
                <a:rPr lang="en-US" sz="3999" u="none">
                  <a:solidFill>
                    <a:srgbClr val="0F3040"/>
                  </a:solidFill>
                  <a:latin typeface="Hero"/>
                  <a:ea typeface="Hero"/>
                  <a:cs typeface="Hero"/>
                  <a:sym typeface="Hero"/>
                </a:rPr>
                <a:t> 10</a:t>
              </a:r>
              <a:r>
                <a:rPr lang="en-US" sz="3999" u="none">
                  <a:solidFill>
                    <a:srgbClr val="0F3040"/>
                  </a:solidFill>
                  <a:latin typeface="Hero"/>
                  <a:ea typeface="Hero"/>
                  <a:cs typeface="Hero"/>
                  <a:sym typeface="Hero"/>
                </a:rPr>
                <a:t>–7</a:t>
              </a:r>
              <a:r>
                <a:rPr lang="en-US" sz="3999" u="none">
                  <a:solidFill>
                    <a:srgbClr val="0F3040"/>
                  </a:solidFill>
                  <a:latin typeface="Hero"/>
                  <a:ea typeface="Hero"/>
                  <a:cs typeface="Hero"/>
                  <a:sym typeface="Hero"/>
                </a:rPr>
                <a:t> mol/L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8351061" y="15876"/>
              <a:ext cx="5645636" cy="682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44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F3040"/>
                  </a:solidFill>
                  <a:latin typeface="Hero"/>
                  <a:ea typeface="Hero"/>
                  <a:cs typeface="Hero"/>
                  <a:sym typeface="Hero"/>
                </a:rPr>
                <a:t>Água pura (a 25 ºC)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39950" y="3115975"/>
            <a:ext cx="1574025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499"/>
              </a:lnSpc>
              <a:spcBef>
                <a:spcPct val="0"/>
              </a:spcBef>
            </a:pPr>
            <a:r>
              <a:rPr lang="en-US" sz="2999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Em condição de equilíbrio químico, a água apresenta o seguinte comportamento: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90217" y="4039900"/>
            <a:ext cx="9707567" cy="72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999"/>
              </a:lnSpc>
              <a:spcBef>
                <a:spcPct val="0"/>
              </a:spcBef>
            </a:pPr>
            <a:r>
              <a:rPr lang="en-US" sz="39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H</a:t>
            </a:r>
            <a:r>
              <a:rPr lang="en-US" sz="39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2</a:t>
            </a:r>
            <a:r>
              <a:rPr lang="en-US" sz="39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O</a:t>
            </a:r>
            <a:r>
              <a:rPr lang="en-US" sz="39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 (l)</a:t>
            </a:r>
            <a:r>
              <a:rPr lang="en-US" sz="39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 + H</a:t>
            </a:r>
            <a:r>
              <a:rPr lang="en-US" sz="39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2</a:t>
            </a:r>
            <a:r>
              <a:rPr lang="en-US" sz="39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O </a:t>
            </a:r>
            <a:r>
              <a:rPr lang="en-US" sz="39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(l)</a:t>
            </a:r>
            <a:r>
              <a:rPr lang="en-US" sz="39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 ⇋ H</a:t>
            </a:r>
            <a:r>
              <a:rPr lang="en-US" sz="39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3</a:t>
            </a:r>
            <a:r>
              <a:rPr lang="en-US" sz="39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O</a:t>
            </a:r>
            <a:r>
              <a:rPr lang="en-US" sz="39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+</a:t>
            </a:r>
            <a:r>
              <a:rPr lang="en-US" sz="39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 </a:t>
            </a:r>
            <a:r>
              <a:rPr lang="en-US" sz="39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(aq)</a:t>
            </a:r>
            <a:r>
              <a:rPr lang="en-US" sz="39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 +</a:t>
            </a:r>
            <a:r>
              <a:rPr lang="en-US" sz="39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 OH</a:t>
            </a:r>
            <a:r>
              <a:rPr lang="en-US" sz="39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–</a:t>
            </a:r>
            <a:r>
              <a:rPr lang="en-US" sz="39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 </a:t>
            </a:r>
            <a:r>
              <a:rPr lang="en-US" sz="39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(aq)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3871" y="7717053"/>
            <a:ext cx="1574025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499"/>
              </a:lnSpc>
              <a:spcBef>
                <a:spcPct val="0"/>
              </a:spcBef>
            </a:pPr>
            <a:r>
              <a:rPr lang="en-US" sz="2999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Assim, considera-se que a água “pura” é</a:t>
            </a:r>
            <a:r>
              <a:rPr lang="en-US" sz="29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 </a:t>
            </a:r>
            <a:r>
              <a:rPr lang="en-US" sz="2999" u="none">
                <a:solidFill>
                  <a:srgbClr val="0F3040"/>
                </a:solidFill>
                <a:latin typeface="Hero Bold"/>
                <a:ea typeface="Hero Bold"/>
                <a:cs typeface="Hero Bold"/>
                <a:sym typeface="Hero Bold"/>
              </a:rPr>
              <a:t>neutra</a:t>
            </a:r>
            <a:r>
              <a:rPr lang="en-US" sz="29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 (pH=7).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90239">
            <a:off x="-570411" y="-1736385"/>
            <a:ext cx="20199211" cy="4597945"/>
          </a:xfrm>
          <a:custGeom>
            <a:avLst/>
            <a:gdLst/>
            <a:ahLst/>
            <a:cxnLst/>
            <a:rect r="r" b="b" t="t" l="l"/>
            <a:pathLst>
              <a:path h="4597945" w="20199211">
                <a:moveTo>
                  <a:pt x="0" y="4597945"/>
                </a:moveTo>
                <a:lnTo>
                  <a:pt x="20199210" y="4597945"/>
                </a:lnTo>
                <a:lnTo>
                  <a:pt x="20199210" y="0"/>
                </a:lnTo>
                <a:lnTo>
                  <a:pt x="0" y="0"/>
                </a:lnTo>
                <a:lnTo>
                  <a:pt x="0" y="45979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6598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48312"/>
            <a:ext cx="16230600" cy="1328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57"/>
              </a:lnSpc>
              <a:spcBef>
                <a:spcPct val="0"/>
              </a:spcBef>
            </a:pPr>
            <a:r>
              <a:rPr lang="en-US" sz="9324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Produto Iônico da Água (K</a:t>
            </a:r>
            <a:r>
              <a:rPr lang="en-US" sz="9324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w</a:t>
            </a:r>
            <a:r>
              <a:rPr lang="en-US" sz="9324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06786" y="5000625"/>
            <a:ext cx="11474427" cy="174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1"/>
              </a:lnSpc>
              <a:spcBef>
                <a:spcPct val="0"/>
              </a:spcBef>
            </a:pPr>
            <a:r>
              <a:rPr lang="en-US" sz="4727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K</a:t>
            </a:r>
            <a:r>
              <a:rPr lang="en-US" sz="4727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w</a:t>
            </a:r>
            <a:r>
              <a:rPr lang="en-US" sz="4727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 = [H</a:t>
            </a:r>
            <a:r>
              <a:rPr lang="en-US" sz="4727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+</a:t>
            </a:r>
            <a:r>
              <a:rPr lang="en-US" sz="4727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] · [</a:t>
            </a:r>
            <a:r>
              <a:rPr lang="en-US" sz="4727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OH</a:t>
            </a:r>
            <a:r>
              <a:rPr lang="en-US" sz="4727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–</a:t>
            </a:r>
            <a:r>
              <a:rPr lang="en-US" sz="4727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] </a:t>
            </a:r>
          </a:p>
          <a:p>
            <a:pPr algn="ctr" marL="0" indent="0" lvl="1">
              <a:lnSpc>
                <a:spcPts val="7091"/>
              </a:lnSpc>
              <a:spcBef>
                <a:spcPct val="0"/>
              </a:spcBef>
            </a:pPr>
            <a:r>
              <a:rPr lang="en-US" sz="4727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K</a:t>
            </a:r>
            <a:r>
              <a:rPr lang="en-US" sz="4727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w</a:t>
            </a:r>
            <a:r>
              <a:rPr lang="en-US" sz="4727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 = (10</a:t>
            </a:r>
            <a:r>
              <a:rPr lang="en-US" sz="4727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–7</a:t>
            </a:r>
            <a:r>
              <a:rPr lang="en-US" sz="4727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) · (10</a:t>
            </a:r>
            <a:r>
              <a:rPr lang="en-US" sz="4727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–7</a:t>
            </a:r>
            <a:r>
              <a:rPr lang="en-US" sz="4727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) ⇒ K</a:t>
            </a:r>
            <a:r>
              <a:rPr lang="en-US" sz="4727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w</a:t>
            </a:r>
            <a:r>
              <a:rPr lang="en-US" sz="4727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 = 10</a:t>
            </a:r>
            <a:r>
              <a:rPr lang="en-US" sz="4727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–14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3309" y="3165658"/>
            <a:ext cx="15321383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4799"/>
              </a:lnSpc>
              <a:spcBef>
                <a:spcPct val="0"/>
              </a:spcBef>
            </a:pPr>
            <a:r>
              <a:rPr lang="en-US" sz="31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O produto iônico da água é uma expressão que quantifica a dissociação da água em íons hidrogênio (H⁺) e íons hidróxido</a:t>
            </a:r>
            <a:r>
              <a:rPr lang="en-US" sz="31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 (OH⁻):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3309" y="7527435"/>
            <a:ext cx="15321383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199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Q</a:t>
            </a:r>
            <a:r>
              <a:rPr lang="en-US" sz="31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uanto maior a [H+] mais ácida é a solução</a:t>
            </a:r>
          </a:p>
          <a:p>
            <a:pPr algn="ctr" marL="0" indent="0" lvl="1">
              <a:lnSpc>
                <a:spcPts val="4799"/>
              </a:lnSpc>
              <a:spcBef>
                <a:spcPct val="0"/>
              </a:spcBef>
            </a:pPr>
            <a:r>
              <a:rPr lang="en-US" sz="31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Q</a:t>
            </a:r>
            <a:r>
              <a:rPr lang="en-US" sz="3199" u="none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uanto maior a [OH–] ⇒ mais básica (alcalina) é a solução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90239">
            <a:off x="-570411" y="-1164885"/>
            <a:ext cx="20199211" cy="4597945"/>
          </a:xfrm>
          <a:custGeom>
            <a:avLst/>
            <a:gdLst/>
            <a:ahLst/>
            <a:cxnLst/>
            <a:rect r="r" b="b" t="t" l="l"/>
            <a:pathLst>
              <a:path h="4597945" w="20199211">
                <a:moveTo>
                  <a:pt x="0" y="4597945"/>
                </a:moveTo>
                <a:lnTo>
                  <a:pt x="20199210" y="4597945"/>
                </a:lnTo>
                <a:lnTo>
                  <a:pt x="20199210" y="0"/>
                </a:lnTo>
                <a:lnTo>
                  <a:pt x="0" y="0"/>
                </a:lnTo>
                <a:lnTo>
                  <a:pt x="0" y="45979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659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68660">
            <a:off x="16162139" y="6158535"/>
            <a:ext cx="3452019" cy="4394932"/>
          </a:xfrm>
          <a:custGeom>
            <a:avLst/>
            <a:gdLst/>
            <a:ahLst/>
            <a:cxnLst/>
            <a:rect r="r" b="b" t="t" l="l"/>
            <a:pathLst>
              <a:path h="4394932" w="3452019">
                <a:moveTo>
                  <a:pt x="0" y="0"/>
                </a:moveTo>
                <a:lnTo>
                  <a:pt x="3452019" y="0"/>
                </a:lnTo>
                <a:lnTo>
                  <a:pt x="3452019" y="4394932"/>
                </a:lnTo>
                <a:lnTo>
                  <a:pt x="0" y="4394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33200">
            <a:off x="15280466" y="902820"/>
            <a:ext cx="2141237" cy="3786754"/>
          </a:xfrm>
          <a:custGeom>
            <a:avLst/>
            <a:gdLst/>
            <a:ahLst/>
            <a:cxnLst/>
            <a:rect r="r" b="b" t="t" l="l"/>
            <a:pathLst>
              <a:path h="3786754" w="2141237">
                <a:moveTo>
                  <a:pt x="0" y="0"/>
                </a:moveTo>
                <a:lnTo>
                  <a:pt x="2141237" y="0"/>
                </a:lnTo>
                <a:lnTo>
                  <a:pt x="2141237" y="3786754"/>
                </a:lnTo>
                <a:lnTo>
                  <a:pt x="0" y="37867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98852">
            <a:off x="13163914" y="1544968"/>
            <a:ext cx="1599894" cy="1614572"/>
          </a:xfrm>
          <a:custGeom>
            <a:avLst/>
            <a:gdLst/>
            <a:ahLst/>
            <a:cxnLst/>
            <a:rect r="r" b="b" t="t" l="l"/>
            <a:pathLst>
              <a:path h="1614572" w="1599894">
                <a:moveTo>
                  <a:pt x="0" y="0"/>
                </a:moveTo>
                <a:lnTo>
                  <a:pt x="1599894" y="0"/>
                </a:lnTo>
                <a:lnTo>
                  <a:pt x="1599894" y="1614572"/>
                </a:lnTo>
                <a:lnTo>
                  <a:pt x="0" y="16145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29854"/>
            <a:ext cx="12544967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999"/>
              </a:lnSpc>
              <a:spcBef>
                <a:spcPct val="0"/>
              </a:spcBef>
            </a:pPr>
            <a:r>
              <a:rPr lang="en-US" sz="9999">
                <a:solidFill>
                  <a:srgbClr val="256482"/>
                </a:solidFill>
                <a:latin typeface="Sniglet"/>
                <a:ea typeface="Sniglet"/>
                <a:cs typeface="Sniglet"/>
                <a:sym typeface="Sniglet"/>
              </a:rPr>
              <a:t>O que é logaritmo?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404281"/>
            <a:ext cx="14537963" cy="1296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2"/>
              </a:lnSpc>
            </a:pPr>
            <a:r>
              <a:rPr lang="en-US" sz="3474" spc="-34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Um logaritmo é a operação matemática inversa da exponenciação.</a:t>
            </a:r>
          </a:p>
          <a:p>
            <a:pPr algn="l">
              <a:lnSpc>
                <a:spcPts val="521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452989"/>
            <a:ext cx="14537963" cy="1296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2"/>
              </a:lnSpc>
            </a:pPr>
            <a:r>
              <a:rPr lang="en-US" sz="3474" spc="-34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Logaritmo é o expoente que indica quantas vezes uma base deve ser multiplicada por ela mesma para chegar a um número.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099542"/>
            <a:ext cx="14537963" cy="79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2"/>
              </a:lnSpc>
            </a:pPr>
            <a:r>
              <a:rPr lang="en-US" sz="4374" spc="-43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log</a:t>
            </a:r>
            <a:r>
              <a:rPr lang="en-US" sz="4374" spc="-43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10​</a:t>
            </a:r>
            <a:r>
              <a:rPr lang="en-US" sz="4374" spc="-43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(1000)=3  (porque 10</a:t>
            </a:r>
            <a:r>
              <a:rPr lang="en-US" sz="4374" spc="-43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3</a:t>
            </a:r>
            <a:r>
              <a:rPr lang="en-US" sz="4374" spc="-43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=1000)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292705"/>
            <a:ext cx="14537963" cy="1551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2"/>
              </a:lnSpc>
            </a:pPr>
            <a:r>
              <a:rPr lang="en-US" sz="2774" spc="-27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Ele é usado para simplificar contas com números muito grandes ou muito pequenos, como por exemplo cálculo do pH (em química), medição de intensidade sonora (decibéis), avaliação do crescimento populacional e escala Richter (terremotos).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90239">
            <a:off x="-570411" y="-1164885"/>
            <a:ext cx="20199211" cy="4597945"/>
          </a:xfrm>
          <a:custGeom>
            <a:avLst/>
            <a:gdLst/>
            <a:ahLst/>
            <a:cxnLst/>
            <a:rect r="r" b="b" t="t" l="l"/>
            <a:pathLst>
              <a:path h="4597945" w="20199211">
                <a:moveTo>
                  <a:pt x="0" y="4597945"/>
                </a:moveTo>
                <a:lnTo>
                  <a:pt x="20199210" y="4597945"/>
                </a:lnTo>
                <a:lnTo>
                  <a:pt x="20199210" y="0"/>
                </a:lnTo>
                <a:lnTo>
                  <a:pt x="0" y="0"/>
                </a:lnTo>
                <a:lnTo>
                  <a:pt x="0" y="45979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659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68660">
            <a:off x="16162139" y="6158535"/>
            <a:ext cx="3452019" cy="4394932"/>
          </a:xfrm>
          <a:custGeom>
            <a:avLst/>
            <a:gdLst/>
            <a:ahLst/>
            <a:cxnLst/>
            <a:rect r="r" b="b" t="t" l="l"/>
            <a:pathLst>
              <a:path h="4394932" w="3452019">
                <a:moveTo>
                  <a:pt x="0" y="0"/>
                </a:moveTo>
                <a:lnTo>
                  <a:pt x="3452019" y="0"/>
                </a:lnTo>
                <a:lnTo>
                  <a:pt x="3452019" y="4394932"/>
                </a:lnTo>
                <a:lnTo>
                  <a:pt x="0" y="4394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33200">
            <a:off x="15280466" y="902820"/>
            <a:ext cx="2141237" cy="3786754"/>
          </a:xfrm>
          <a:custGeom>
            <a:avLst/>
            <a:gdLst/>
            <a:ahLst/>
            <a:cxnLst/>
            <a:rect r="r" b="b" t="t" l="l"/>
            <a:pathLst>
              <a:path h="3786754" w="2141237">
                <a:moveTo>
                  <a:pt x="0" y="0"/>
                </a:moveTo>
                <a:lnTo>
                  <a:pt x="2141237" y="0"/>
                </a:lnTo>
                <a:lnTo>
                  <a:pt x="2141237" y="3786754"/>
                </a:lnTo>
                <a:lnTo>
                  <a:pt x="0" y="37867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75400" y="4325516"/>
            <a:ext cx="4559291" cy="92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51"/>
              </a:lnSpc>
              <a:spcBef>
                <a:spcPct val="0"/>
              </a:spcBef>
            </a:pPr>
            <a:r>
              <a:rPr lang="en-US" sz="6591">
                <a:solidFill>
                  <a:srgbClr val="256482"/>
                </a:solidFill>
                <a:latin typeface="Sniglet"/>
                <a:ea typeface="Sniglet"/>
                <a:cs typeface="Sniglet"/>
                <a:sym typeface="Sniglet"/>
              </a:rPr>
              <a:t>pOH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75400" y="5184280"/>
            <a:ext cx="4559291" cy="760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2"/>
              </a:lnSpc>
            </a:pPr>
            <a:r>
              <a:rPr lang="en-US" sz="4174" spc="-41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pOH= - log [OH</a:t>
            </a:r>
            <a:r>
              <a:rPr lang="en-US" sz="4174" spc="-41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-</a:t>
            </a:r>
            <a:r>
              <a:rPr lang="en-US" sz="4174" spc="-41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]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498852">
            <a:off x="13163914" y="1544968"/>
            <a:ext cx="1599894" cy="1614572"/>
          </a:xfrm>
          <a:custGeom>
            <a:avLst/>
            <a:gdLst/>
            <a:ahLst/>
            <a:cxnLst/>
            <a:rect r="r" b="b" t="t" l="l"/>
            <a:pathLst>
              <a:path h="1614572" w="1599894">
                <a:moveTo>
                  <a:pt x="0" y="0"/>
                </a:moveTo>
                <a:lnTo>
                  <a:pt x="1599894" y="0"/>
                </a:lnTo>
                <a:lnTo>
                  <a:pt x="1599894" y="1614572"/>
                </a:lnTo>
                <a:lnTo>
                  <a:pt x="0" y="16145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29854"/>
            <a:ext cx="12544967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999"/>
              </a:lnSpc>
              <a:spcBef>
                <a:spcPct val="0"/>
              </a:spcBef>
            </a:pPr>
            <a:r>
              <a:rPr lang="en-US" sz="9999">
                <a:solidFill>
                  <a:srgbClr val="256482"/>
                </a:solidFill>
                <a:latin typeface="Sniglet"/>
                <a:ea typeface="Sniglet"/>
                <a:cs typeface="Sniglet"/>
                <a:sym typeface="Sniglet"/>
              </a:rPr>
              <a:t>Como calcular?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58266" y="5194743"/>
            <a:ext cx="4559291" cy="749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2"/>
              </a:lnSpc>
            </a:pPr>
            <a:r>
              <a:rPr lang="en-US" sz="4174" spc="-41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pH + pOH = 14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1876" y="4325516"/>
            <a:ext cx="4559291" cy="92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51"/>
              </a:lnSpc>
              <a:spcBef>
                <a:spcPct val="0"/>
              </a:spcBef>
            </a:pPr>
            <a:r>
              <a:rPr lang="en-US" sz="6591">
                <a:solidFill>
                  <a:srgbClr val="256482"/>
                </a:solidFill>
                <a:latin typeface="Sniglet"/>
                <a:ea typeface="Sniglet"/>
                <a:cs typeface="Sniglet"/>
                <a:sym typeface="Sniglet"/>
              </a:rPr>
              <a:t>pH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1876" y="5184280"/>
            <a:ext cx="4559291" cy="760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2"/>
              </a:lnSpc>
            </a:pPr>
            <a:r>
              <a:rPr lang="en-US" sz="4174" spc="-41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pH= - log [H</a:t>
            </a:r>
            <a:r>
              <a:rPr lang="en-US" sz="4174" spc="-41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+</a:t>
            </a:r>
            <a:r>
              <a:rPr lang="en-US" sz="4174" spc="-41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]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991204"/>
            <a:ext cx="14537963" cy="1953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2"/>
              </a:lnSpc>
            </a:pPr>
            <a:r>
              <a:rPr lang="en-US" sz="3474" spc="-34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Dica: Lembre-se de que a concentração de íons H⁺ ou OH</a:t>
            </a:r>
            <a:r>
              <a:rPr lang="en-US" sz="3474" spc="-34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-</a:t>
            </a:r>
            <a:r>
              <a:rPr lang="en-US" sz="3474" spc="-34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 costuma aparecer como uma potência de base 10. Isso facilita os cálculos com logaritmos, pois log</a:t>
            </a:r>
            <a:r>
              <a:rPr lang="en-US" sz="3474" spc="-34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10</a:t>
            </a:r>
            <a:r>
              <a:rPr lang="en-US" sz="3474" spc="-34">
                <a:solidFill>
                  <a:srgbClr val="0F3040"/>
                </a:solidFill>
                <a:latin typeface="Hero"/>
                <a:ea typeface="Hero"/>
                <a:cs typeface="Hero"/>
                <a:sym typeface="Hero"/>
              </a:rPr>
              <a:t>(10)=1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92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29073" y="2502705"/>
            <a:ext cx="10829854" cy="2469515"/>
            <a:chOff x="0" y="0"/>
            <a:chExt cx="14439805" cy="329268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85725"/>
              <a:ext cx="14439805" cy="1937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999"/>
                </a:lnSpc>
                <a:spcBef>
                  <a:spcPct val="0"/>
                </a:spcBef>
              </a:pPr>
              <a:r>
                <a:rPr lang="en-US" sz="9999">
                  <a:solidFill>
                    <a:srgbClr val="EEF2E8"/>
                  </a:solidFill>
                  <a:latin typeface="Pluma"/>
                  <a:ea typeface="Pluma"/>
                  <a:cs typeface="Pluma"/>
                  <a:sym typeface="Pluma"/>
                </a:rPr>
                <a:t>OBRIGADO!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493433"/>
              <a:ext cx="14439805" cy="799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3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EEF2E8"/>
                  </a:solidFill>
                  <a:latin typeface="Hero Bold"/>
                  <a:ea typeface="Hero Bold"/>
                  <a:cs typeface="Hero Bold"/>
                  <a:sym typeface="Hero Bold"/>
                </a:rPr>
                <a:t>DÚVIDAS?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340799" y="6446226"/>
            <a:ext cx="20969599" cy="4773308"/>
          </a:xfrm>
          <a:custGeom>
            <a:avLst/>
            <a:gdLst/>
            <a:ahLst/>
            <a:cxnLst/>
            <a:rect r="r" b="b" t="t" l="l"/>
            <a:pathLst>
              <a:path h="4773308" w="20969599">
                <a:moveTo>
                  <a:pt x="0" y="0"/>
                </a:moveTo>
                <a:lnTo>
                  <a:pt x="20969598" y="0"/>
                </a:lnTo>
                <a:lnTo>
                  <a:pt x="20969598" y="4773308"/>
                </a:lnTo>
                <a:lnTo>
                  <a:pt x="0" y="4773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6598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38752">
            <a:off x="-671913" y="4330316"/>
            <a:ext cx="2639226" cy="3360126"/>
          </a:xfrm>
          <a:custGeom>
            <a:avLst/>
            <a:gdLst/>
            <a:ahLst/>
            <a:cxnLst/>
            <a:rect r="r" b="b" t="t" l="l"/>
            <a:pathLst>
              <a:path h="3360126" w="2639226">
                <a:moveTo>
                  <a:pt x="0" y="0"/>
                </a:moveTo>
                <a:lnTo>
                  <a:pt x="2639226" y="0"/>
                </a:lnTo>
                <a:lnTo>
                  <a:pt x="2639226" y="3360126"/>
                </a:lnTo>
                <a:lnTo>
                  <a:pt x="0" y="3360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50220">
            <a:off x="-1221617" y="5728125"/>
            <a:ext cx="4367285" cy="4962823"/>
          </a:xfrm>
          <a:custGeom>
            <a:avLst/>
            <a:gdLst/>
            <a:ahLst/>
            <a:cxnLst/>
            <a:rect r="r" b="b" t="t" l="l"/>
            <a:pathLst>
              <a:path h="4962823" w="4367285">
                <a:moveTo>
                  <a:pt x="0" y="0"/>
                </a:moveTo>
                <a:lnTo>
                  <a:pt x="4367284" y="0"/>
                </a:lnTo>
                <a:lnTo>
                  <a:pt x="4367284" y="4962824"/>
                </a:lnTo>
                <a:lnTo>
                  <a:pt x="0" y="4962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72092">
            <a:off x="14862371" y="4359393"/>
            <a:ext cx="4307880" cy="4135565"/>
          </a:xfrm>
          <a:custGeom>
            <a:avLst/>
            <a:gdLst/>
            <a:ahLst/>
            <a:cxnLst/>
            <a:rect r="r" b="b" t="t" l="l"/>
            <a:pathLst>
              <a:path h="4135565" w="4307880">
                <a:moveTo>
                  <a:pt x="0" y="0"/>
                </a:moveTo>
                <a:lnTo>
                  <a:pt x="4307880" y="0"/>
                </a:lnTo>
                <a:lnTo>
                  <a:pt x="4307880" y="4135565"/>
                </a:lnTo>
                <a:lnTo>
                  <a:pt x="0" y="41355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241187" y="7445899"/>
            <a:ext cx="2202736" cy="3154961"/>
          </a:xfrm>
          <a:custGeom>
            <a:avLst/>
            <a:gdLst/>
            <a:ahLst/>
            <a:cxnLst/>
            <a:rect r="r" b="b" t="t" l="l"/>
            <a:pathLst>
              <a:path h="3154961" w="2202736">
                <a:moveTo>
                  <a:pt x="0" y="0"/>
                </a:moveTo>
                <a:lnTo>
                  <a:pt x="2202736" y="0"/>
                </a:lnTo>
                <a:lnTo>
                  <a:pt x="2202736" y="3154961"/>
                </a:lnTo>
                <a:lnTo>
                  <a:pt x="0" y="31549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393562" y="7598299"/>
            <a:ext cx="2248079" cy="3937718"/>
          </a:xfrm>
          <a:custGeom>
            <a:avLst/>
            <a:gdLst/>
            <a:ahLst/>
            <a:cxnLst/>
            <a:rect r="r" b="b" t="t" l="l"/>
            <a:pathLst>
              <a:path h="3937718" w="2248079">
                <a:moveTo>
                  <a:pt x="0" y="0"/>
                </a:moveTo>
                <a:lnTo>
                  <a:pt x="2248078" y="0"/>
                </a:lnTo>
                <a:lnTo>
                  <a:pt x="2248078" y="3937718"/>
                </a:lnTo>
                <a:lnTo>
                  <a:pt x="0" y="393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85912">
            <a:off x="3914513" y="6415534"/>
            <a:ext cx="4418812" cy="3302057"/>
          </a:xfrm>
          <a:custGeom>
            <a:avLst/>
            <a:gdLst/>
            <a:ahLst/>
            <a:cxnLst/>
            <a:rect r="r" b="b" t="t" l="l"/>
            <a:pathLst>
              <a:path h="3302057" w="4418812">
                <a:moveTo>
                  <a:pt x="0" y="0"/>
                </a:moveTo>
                <a:lnTo>
                  <a:pt x="4418811" y="0"/>
                </a:lnTo>
                <a:lnTo>
                  <a:pt x="4418811" y="3302058"/>
                </a:lnTo>
                <a:lnTo>
                  <a:pt x="0" y="33020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685912">
            <a:off x="10491735" y="6258987"/>
            <a:ext cx="2711438" cy="2026184"/>
          </a:xfrm>
          <a:custGeom>
            <a:avLst/>
            <a:gdLst/>
            <a:ahLst/>
            <a:cxnLst/>
            <a:rect r="r" b="b" t="t" l="l"/>
            <a:pathLst>
              <a:path h="2026184" w="2711438">
                <a:moveTo>
                  <a:pt x="2711438" y="0"/>
                </a:moveTo>
                <a:lnTo>
                  <a:pt x="0" y="0"/>
                </a:lnTo>
                <a:lnTo>
                  <a:pt x="0" y="2026184"/>
                </a:lnTo>
                <a:lnTo>
                  <a:pt x="2711438" y="2026184"/>
                </a:lnTo>
                <a:lnTo>
                  <a:pt x="2711438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917756" y="-523443"/>
            <a:ext cx="6775226" cy="1552143"/>
          </a:xfrm>
          <a:custGeom>
            <a:avLst/>
            <a:gdLst/>
            <a:ahLst/>
            <a:cxnLst/>
            <a:rect r="r" b="b" t="t" l="l"/>
            <a:pathLst>
              <a:path h="1552143" w="6775226">
                <a:moveTo>
                  <a:pt x="0" y="0"/>
                </a:moveTo>
                <a:lnTo>
                  <a:pt x="6775226" y="0"/>
                </a:lnTo>
                <a:lnTo>
                  <a:pt x="6775226" y="1552143"/>
                </a:lnTo>
                <a:lnTo>
                  <a:pt x="0" y="155214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853574" y="-776071"/>
            <a:ext cx="6775226" cy="1552143"/>
          </a:xfrm>
          <a:custGeom>
            <a:avLst/>
            <a:gdLst/>
            <a:ahLst/>
            <a:cxnLst/>
            <a:rect r="r" b="b" t="t" l="l"/>
            <a:pathLst>
              <a:path h="1552143" w="6775226">
                <a:moveTo>
                  <a:pt x="0" y="0"/>
                </a:moveTo>
                <a:lnTo>
                  <a:pt x="6775225" y="0"/>
                </a:lnTo>
                <a:lnTo>
                  <a:pt x="6775225" y="1552142"/>
                </a:lnTo>
                <a:lnTo>
                  <a:pt x="0" y="15521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501715" y="1566228"/>
            <a:ext cx="2284806" cy="1877695"/>
          </a:xfrm>
          <a:custGeom>
            <a:avLst/>
            <a:gdLst/>
            <a:ahLst/>
            <a:cxnLst/>
            <a:rect r="r" b="b" t="t" l="l"/>
            <a:pathLst>
              <a:path h="1877695" w="2284806">
                <a:moveTo>
                  <a:pt x="0" y="0"/>
                </a:moveTo>
                <a:lnTo>
                  <a:pt x="2284805" y="0"/>
                </a:lnTo>
                <a:lnTo>
                  <a:pt x="2284805" y="1877694"/>
                </a:lnTo>
                <a:lnTo>
                  <a:pt x="0" y="187769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2034030" y="1945386"/>
            <a:ext cx="1823440" cy="1498536"/>
          </a:xfrm>
          <a:custGeom>
            <a:avLst/>
            <a:gdLst/>
            <a:ahLst/>
            <a:cxnLst/>
            <a:rect r="r" b="b" t="t" l="l"/>
            <a:pathLst>
              <a:path h="1498536" w="1823440">
                <a:moveTo>
                  <a:pt x="1823440" y="0"/>
                </a:moveTo>
                <a:lnTo>
                  <a:pt x="0" y="0"/>
                </a:lnTo>
                <a:lnTo>
                  <a:pt x="0" y="1498536"/>
                </a:lnTo>
                <a:lnTo>
                  <a:pt x="1823440" y="1498536"/>
                </a:lnTo>
                <a:lnTo>
                  <a:pt x="182344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DAGuaxUM9MA</dc:identifier>
  <dcterms:modified xsi:type="dcterms:W3CDTF">2011-08-01T06:04:30Z</dcterms:modified>
  <cp:revision>1</cp:revision>
  <dc:title>Slides Aula 3: ÁGUA EM PERIGO</dc:title>
</cp:coreProperties>
</file>